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9"/>
  </p:handoutMasterIdLst>
  <p:sldIdLst>
    <p:sldId id="409" r:id="rId3"/>
    <p:sldId id="420" r:id="rId5"/>
    <p:sldId id="421" r:id="rId6"/>
    <p:sldId id="410" r:id="rId7"/>
    <p:sldId id="411" r:id="rId8"/>
    <p:sldId id="412" r:id="rId9"/>
    <p:sldId id="413" r:id="rId10"/>
    <p:sldId id="414" r:id="rId11"/>
    <p:sldId id="415" r:id="rId12"/>
    <p:sldId id="422" r:id="rId13"/>
    <p:sldId id="416" r:id="rId14"/>
    <p:sldId id="423" r:id="rId15"/>
    <p:sldId id="417" r:id="rId16"/>
    <p:sldId id="418" r:id="rId17"/>
    <p:sldId id="41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21"/>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hasCustomPrompt="1"/>
            <p:custDataLst>
              <p:tags r:id="rId3"/>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细胞信号转导</a:t>
            </a:r>
            <a:endParaRPr lang="zh-CN" altLang="zh-CN"/>
          </a:p>
        </p:txBody>
      </p:sp>
      <p:sp>
        <p:nvSpPr>
          <p:cNvPr id="3" name="副标题 2"/>
          <p:cNvSpPr>
            <a:spLocks noGrp="1"/>
          </p:cNvSpPr>
          <p:nvPr>
            <p:ph type="subTitle" idx="1"/>
            <p:custDataLst>
              <p:tags r:id="rId2"/>
            </p:custDataLst>
          </p:nvPr>
        </p:nvSpPr>
        <p:spPr/>
        <p:txBody>
          <a:bodyPr/>
          <a:p>
            <a:r>
              <a:rPr lang="zh-CN" altLang="en-US"/>
              <a:t>概述</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rcRect t="4070"/>
          <a:stretch>
            <a:fillRect/>
          </a:stretch>
        </p:blipFill>
        <p:spPr>
          <a:xfrm rot="16200000">
            <a:off x="2931795" y="-2646045"/>
            <a:ext cx="6286500" cy="1215009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599510"/>
            <a:ext cx="10969200" cy="705600"/>
          </a:xfrm>
        </p:spPr>
        <p:txBody>
          <a:bodyPr/>
          <a:p>
            <a:r>
              <a:rPr lang="zh-CN" altLang="en-US"/>
              <a:t>分子开关机制</a:t>
            </a:r>
            <a:endParaRPr lang="zh-CN" altLang="en-US"/>
          </a:p>
        </p:txBody>
      </p:sp>
      <p:sp>
        <p:nvSpPr>
          <p:cNvPr id="3" name="内容占位符 2"/>
          <p:cNvSpPr>
            <a:spLocks noGrp="1"/>
          </p:cNvSpPr>
          <p:nvPr>
            <p:ph idx="1"/>
          </p:nvPr>
        </p:nvSpPr>
        <p:spPr>
          <a:xfrm>
            <a:off x="608330" y="1372235"/>
            <a:ext cx="11365230" cy="4759325"/>
          </a:xfrm>
        </p:spPr>
        <p:txBody>
          <a:bodyPr>
            <a:noAutofit/>
          </a:bodyPr>
          <a:p>
            <a:r>
              <a:rPr lang="en-US" altLang="zh-CN" sz="2400" b="1">
                <a:solidFill>
                  <a:schemeClr val="tx1"/>
                </a:solidFill>
                <a:latin typeface="微软雅黑" panose="020B0503020204020204" pitchFamily="34" charset="-122"/>
                <a:cs typeface="微软雅黑" panose="020B0503020204020204" pitchFamily="34" charset="-122"/>
              </a:rPr>
              <a:t>1.GTPase</a:t>
            </a:r>
            <a:r>
              <a:rPr sz="2400" b="1">
                <a:solidFill>
                  <a:schemeClr val="tx1"/>
                </a:solidFill>
                <a:latin typeface="微软雅黑" panose="020B0503020204020204" pitchFamily="34" charset="-122"/>
                <a:cs typeface="微软雅黑" panose="020B0503020204020204" pitchFamily="34" charset="-122"/>
              </a:rPr>
              <a:t>超家族的调控：</a:t>
            </a:r>
            <a:endParaRPr sz="2400" b="1">
              <a:solidFill>
                <a:schemeClr val="tx1"/>
              </a:solidFill>
              <a:latin typeface="微软雅黑" panose="020B0503020204020204" pitchFamily="34" charset="-122"/>
              <a:cs typeface="微软雅黑" panose="020B0503020204020204" pitchFamily="34" charset="-122"/>
            </a:endParaRPr>
          </a:p>
          <a:p>
            <a:r>
              <a:rPr sz="2400">
                <a:solidFill>
                  <a:schemeClr val="tx1"/>
                </a:solidFill>
                <a:latin typeface="微软雅黑" panose="020B0503020204020204" pitchFamily="34" charset="-122"/>
                <a:cs typeface="微软雅黑" panose="020B0503020204020204" pitchFamily="34" charset="-122"/>
              </a:rPr>
              <a:t>主要是指三聚体</a:t>
            </a:r>
            <a:r>
              <a:rPr lang="en-US" altLang="zh-CN" sz="2400">
                <a:solidFill>
                  <a:schemeClr val="tx1"/>
                </a:solidFill>
                <a:latin typeface="微软雅黑" panose="020B0503020204020204" pitchFamily="34" charset="-122"/>
                <a:cs typeface="微软雅黑" panose="020B0503020204020204" pitchFamily="34" charset="-122"/>
              </a:rPr>
              <a:t>GTP</a:t>
            </a:r>
            <a:r>
              <a:rPr sz="2400">
                <a:solidFill>
                  <a:schemeClr val="tx1"/>
                </a:solidFill>
                <a:latin typeface="微软雅黑" panose="020B0503020204020204" pitchFamily="34" charset="-122"/>
                <a:cs typeface="微软雅黑" panose="020B0503020204020204" pitchFamily="34" charset="-122"/>
              </a:rPr>
              <a:t>结合蛋白和单体</a:t>
            </a:r>
            <a:r>
              <a:rPr lang="en-US" altLang="zh-CN" sz="2400">
                <a:solidFill>
                  <a:schemeClr val="tx1"/>
                </a:solidFill>
                <a:latin typeface="微软雅黑" panose="020B0503020204020204" pitchFamily="34" charset="-122"/>
                <a:cs typeface="微软雅黑" panose="020B0503020204020204" pitchFamily="34" charset="-122"/>
              </a:rPr>
              <a:t>GTP</a:t>
            </a:r>
            <a:r>
              <a:rPr sz="2400">
                <a:solidFill>
                  <a:schemeClr val="tx1"/>
                </a:solidFill>
                <a:latin typeface="微软雅黑" panose="020B0503020204020204" pitchFamily="34" charset="-122"/>
                <a:cs typeface="微软雅黑" panose="020B0503020204020204" pitchFamily="34" charset="-122"/>
              </a:rPr>
              <a:t>结合蛋白（如</a:t>
            </a:r>
            <a:r>
              <a:rPr lang="en-US" altLang="zh-CN" sz="2400">
                <a:solidFill>
                  <a:schemeClr val="tx1"/>
                </a:solidFill>
                <a:latin typeface="微软雅黑" panose="020B0503020204020204" pitchFamily="34" charset="-122"/>
                <a:cs typeface="微软雅黑" panose="020B0503020204020204" pitchFamily="34" charset="-122"/>
              </a:rPr>
              <a:t>Ras</a:t>
            </a:r>
            <a:r>
              <a:rPr sz="2400">
                <a:solidFill>
                  <a:schemeClr val="tx1"/>
                </a:solidFill>
                <a:latin typeface="微软雅黑" panose="020B0503020204020204" pitchFamily="34" charset="-122"/>
                <a:cs typeface="微软雅黑" panose="020B0503020204020204" pitchFamily="34" charset="-122"/>
              </a:rPr>
              <a:t>）</a:t>
            </a:r>
            <a:endParaRPr sz="2400">
              <a:solidFill>
                <a:schemeClr val="tx1"/>
              </a:solidFill>
              <a:latin typeface="微软雅黑" panose="020B0503020204020204" pitchFamily="34" charset="-122"/>
              <a:cs typeface="微软雅黑" panose="020B0503020204020204" pitchFamily="34" charset="-122"/>
            </a:endParaRPr>
          </a:p>
          <a:p>
            <a:r>
              <a:rPr sz="2400">
                <a:solidFill>
                  <a:srgbClr val="FF0000"/>
                </a:solidFill>
                <a:latin typeface="微软雅黑" panose="020B0503020204020204" pitchFamily="34" charset="-122"/>
                <a:cs typeface="微软雅黑" panose="020B0503020204020204" pitchFamily="34" charset="-122"/>
              </a:rPr>
              <a:t>其效应状态：蛋白</a:t>
            </a:r>
            <a:r>
              <a:rPr lang="en-US" altLang="zh-CN" sz="2400">
                <a:solidFill>
                  <a:srgbClr val="FF0000"/>
                </a:solidFill>
                <a:latin typeface="微软雅黑" panose="020B0503020204020204" pitchFamily="34" charset="-122"/>
                <a:cs typeface="微软雅黑" panose="020B0503020204020204" pitchFamily="34" charset="-122"/>
              </a:rPr>
              <a:t>+GTP=</a:t>
            </a:r>
            <a:r>
              <a:rPr sz="2400">
                <a:solidFill>
                  <a:srgbClr val="FF0000"/>
                </a:solidFill>
                <a:latin typeface="微软雅黑" panose="020B0503020204020204" pitchFamily="34" charset="-122"/>
                <a:cs typeface="微软雅黑" panose="020B0503020204020204" pitchFamily="34" charset="-122"/>
              </a:rPr>
              <a:t>活化</a:t>
            </a:r>
            <a:r>
              <a:rPr lang="en-US" altLang="zh-CN" sz="2400">
                <a:solidFill>
                  <a:srgbClr val="FF0000"/>
                </a:solidFill>
                <a:latin typeface="微软雅黑" panose="020B0503020204020204" pitchFamily="34" charset="-122"/>
                <a:cs typeface="微软雅黑" panose="020B0503020204020204" pitchFamily="34" charset="-122"/>
              </a:rPr>
              <a:t>/</a:t>
            </a:r>
            <a:r>
              <a:rPr sz="2400">
                <a:solidFill>
                  <a:srgbClr val="FF0000"/>
                </a:solidFill>
                <a:latin typeface="微软雅黑" panose="020B0503020204020204" pitchFamily="34" charset="-122"/>
                <a:cs typeface="微软雅黑" panose="020B0503020204020204" pitchFamily="34" charset="-122"/>
              </a:rPr>
              <a:t>开启          蛋白</a:t>
            </a:r>
            <a:r>
              <a:rPr lang="en-US" altLang="zh-CN" sz="2400">
                <a:solidFill>
                  <a:srgbClr val="FF0000"/>
                </a:solidFill>
                <a:latin typeface="微软雅黑" panose="020B0503020204020204" pitchFamily="34" charset="-122"/>
                <a:cs typeface="微软雅黑" panose="020B0503020204020204" pitchFamily="34" charset="-122"/>
              </a:rPr>
              <a:t>+GDP=</a:t>
            </a:r>
            <a:r>
              <a:rPr sz="2400">
                <a:solidFill>
                  <a:srgbClr val="FF0000"/>
                </a:solidFill>
                <a:latin typeface="微软雅黑" panose="020B0503020204020204" pitchFamily="34" charset="-122"/>
                <a:cs typeface="微软雅黑" panose="020B0503020204020204" pitchFamily="34" charset="-122"/>
              </a:rPr>
              <a:t>失活</a:t>
            </a:r>
            <a:r>
              <a:rPr lang="en-US" altLang="zh-CN" sz="2400">
                <a:solidFill>
                  <a:srgbClr val="FF0000"/>
                </a:solidFill>
                <a:latin typeface="微软雅黑" panose="020B0503020204020204" pitchFamily="34" charset="-122"/>
                <a:cs typeface="微软雅黑" panose="020B0503020204020204" pitchFamily="34" charset="-122"/>
              </a:rPr>
              <a:t>/</a:t>
            </a:r>
            <a:r>
              <a:rPr sz="2400">
                <a:solidFill>
                  <a:srgbClr val="FF0000"/>
                </a:solidFill>
                <a:latin typeface="微软雅黑" panose="020B0503020204020204" pitchFamily="34" charset="-122"/>
                <a:cs typeface="微软雅黑" panose="020B0503020204020204" pitchFamily="34" charset="-122"/>
              </a:rPr>
              <a:t>关闭</a:t>
            </a:r>
            <a:endParaRPr sz="2400">
              <a:solidFill>
                <a:srgbClr val="FF0000"/>
              </a:solidFill>
              <a:latin typeface="微软雅黑" panose="020B0503020204020204" pitchFamily="34" charset="-122"/>
              <a:cs typeface="微软雅黑" panose="020B0503020204020204" pitchFamily="34" charset="-122"/>
            </a:endParaRPr>
          </a:p>
          <a:p>
            <a:r>
              <a:rPr lang="en-US" altLang="zh-CN" sz="2400">
                <a:solidFill>
                  <a:schemeClr val="tx1"/>
                </a:solidFill>
                <a:latin typeface="微软雅黑" panose="020B0503020204020204" pitchFamily="34" charset="-122"/>
                <a:cs typeface="微软雅黑" panose="020B0503020204020204" pitchFamily="34" charset="-122"/>
              </a:rPr>
              <a:t>GDI</a:t>
            </a:r>
            <a:r>
              <a:rPr sz="2400">
                <a:solidFill>
                  <a:schemeClr val="tx1"/>
                </a:solidFill>
                <a:latin typeface="微软雅黑" panose="020B0503020204020204" pitchFamily="34" charset="-122"/>
                <a:cs typeface="微软雅黑" panose="020B0503020204020204" pitchFamily="34" charset="-122"/>
              </a:rPr>
              <a:t>：鸟苷酸解离抑制蛋白              </a:t>
            </a:r>
            <a:r>
              <a:rPr lang="en-US" altLang="zh-CN" sz="2400">
                <a:solidFill>
                  <a:schemeClr val="tx1"/>
                </a:solidFill>
                <a:latin typeface="微软雅黑" panose="020B0503020204020204" pitchFamily="34" charset="-122"/>
                <a:cs typeface="微软雅黑" panose="020B0503020204020204" pitchFamily="34" charset="-122"/>
              </a:rPr>
              <a:t>RGS</a:t>
            </a:r>
            <a:r>
              <a:rPr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G</a:t>
            </a:r>
            <a:r>
              <a:rPr sz="2400">
                <a:solidFill>
                  <a:schemeClr val="tx1"/>
                </a:solidFill>
                <a:latin typeface="微软雅黑" panose="020B0503020204020204" pitchFamily="34" charset="-122"/>
                <a:cs typeface="微软雅黑" panose="020B0503020204020204" pitchFamily="34" charset="-122"/>
              </a:rPr>
              <a:t>蛋白信号调节子</a:t>
            </a:r>
            <a:endParaRPr sz="2400">
              <a:solidFill>
                <a:schemeClr val="tx1"/>
              </a:solidFill>
              <a:latin typeface="微软雅黑" panose="020B0503020204020204" pitchFamily="34" charset="-122"/>
              <a:cs typeface="微软雅黑" panose="020B0503020204020204" pitchFamily="34" charset="-122"/>
            </a:endParaRPr>
          </a:p>
          <a:p>
            <a:r>
              <a:rPr lang="en-US" altLang="zh-CN" sz="2400">
                <a:solidFill>
                  <a:schemeClr val="tx1"/>
                </a:solidFill>
                <a:latin typeface="微软雅黑" panose="020B0503020204020204" pitchFamily="34" charset="-122"/>
                <a:cs typeface="微软雅黑" panose="020B0503020204020204" pitchFamily="34" charset="-122"/>
              </a:rPr>
              <a:t>GAP</a:t>
            </a:r>
            <a:r>
              <a:rPr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GTPase</a:t>
            </a:r>
            <a:r>
              <a:rPr sz="2400">
                <a:solidFill>
                  <a:schemeClr val="tx1"/>
                </a:solidFill>
                <a:latin typeface="微软雅黑" panose="020B0503020204020204" pitchFamily="34" charset="-122"/>
                <a:cs typeface="微软雅黑" panose="020B0503020204020204" pitchFamily="34" charset="-122"/>
              </a:rPr>
              <a:t>促进蛋白</a:t>
            </a:r>
            <a:endParaRPr sz="2400">
              <a:solidFill>
                <a:schemeClr val="tx1"/>
              </a:solidFill>
              <a:latin typeface="微软雅黑" panose="020B0503020204020204" pitchFamily="34" charset="-122"/>
              <a:cs typeface="微软雅黑" panose="020B0503020204020204" pitchFamily="34" charset="-122"/>
            </a:endParaRPr>
          </a:p>
          <a:p>
            <a:r>
              <a:rPr lang="en-US" altLang="zh-CN" sz="2400" b="1">
                <a:solidFill>
                  <a:schemeClr val="tx1"/>
                </a:solidFill>
                <a:latin typeface="微软雅黑" panose="020B0503020204020204" pitchFamily="34" charset="-122"/>
                <a:cs typeface="微软雅黑" panose="020B0503020204020204" pitchFamily="34" charset="-122"/>
              </a:rPr>
              <a:t>2.</a:t>
            </a:r>
            <a:r>
              <a:rPr sz="2400" b="1">
                <a:solidFill>
                  <a:schemeClr val="tx1"/>
                </a:solidFill>
                <a:latin typeface="微软雅黑" panose="020B0503020204020204" pitchFamily="34" charset="-122"/>
                <a:cs typeface="微软雅黑" panose="020B0503020204020204" pitchFamily="34" charset="-122"/>
              </a:rPr>
              <a:t>蛋白激酶的磷酸化和去磷酸化反应：</a:t>
            </a:r>
            <a:endParaRPr sz="2400" b="1">
              <a:solidFill>
                <a:schemeClr val="tx1"/>
              </a:solidFill>
              <a:latin typeface="微软雅黑" panose="020B0503020204020204" pitchFamily="34" charset="-122"/>
              <a:cs typeface="微软雅黑" panose="020B0503020204020204" pitchFamily="34" charset="-122"/>
            </a:endParaRPr>
          </a:p>
          <a:p>
            <a:r>
              <a:rPr sz="2400">
                <a:solidFill>
                  <a:schemeClr val="tx1"/>
                </a:solidFill>
                <a:latin typeface="微软雅黑" panose="020B0503020204020204" pitchFamily="34" charset="-122"/>
                <a:cs typeface="微软雅黑" panose="020B0503020204020204" pitchFamily="34" charset="-122"/>
              </a:rPr>
              <a:t>通过磷酸化和去磷酸来控制活化、失活</a:t>
            </a:r>
            <a:endParaRPr sz="2400">
              <a:solidFill>
                <a:schemeClr val="tx1"/>
              </a:solidFill>
              <a:latin typeface="微软雅黑" panose="020B0503020204020204" pitchFamily="34" charset="-122"/>
              <a:cs typeface="微软雅黑" panose="020B0503020204020204" pitchFamily="34" charset="-122"/>
            </a:endParaRPr>
          </a:p>
          <a:p>
            <a:r>
              <a:rPr lang="en-US" altLang="zh-CN" sz="2400" b="1">
                <a:solidFill>
                  <a:schemeClr val="tx1"/>
                </a:solidFill>
                <a:latin typeface="微软雅黑" panose="020B0503020204020204" pitchFamily="34" charset="-122"/>
                <a:cs typeface="微软雅黑" panose="020B0503020204020204" pitchFamily="34" charset="-122"/>
              </a:rPr>
              <a:t>3.</a:t>
            </a:r>
            <a:r>
              <a:rPr sz="2400" b="1">
                <a:solidFill>
                  <a:schemeClr val="tx1"/>
                </a:solidFill>
                <a:latin typeface="微软雅黑" panose="020B0503020204020204" pitchFamily="34" charset="-122"/>
                <a:cs typeface="微软雅黑" panose="020B0503020204020204" pitchFamily="34" charset="-122"/>
              </a:rPr>
              <a:t>钙调蛋白</a:t>
            </a:r>
            <a:r>
              <a:rPr lang="en-US" altLang="zh-CN" sz="2400" b="1">
                <a:solidFill>
                  <a:schemeClr val="tx1"/>
                </a:solidFill>
                <a:latin typeface="微软雅黑" panose="020B0503020204020204" pitchFamily="34" charset="-122"/>
                <a:cs typeface="微软雅黑" panose="020B0503020204020204" pitchFamily="34" charset="-122"/>
              </a:rPr>
              <a:t>CaM</a:t>
            </a:r>
            <a:r>
              <a:rPr sz="2400" b="1">
                <a:solidFill>
                  <a:schemeClr val="tx1"/>
                </a:solidFill>
                <a:latin typeface="微软雅黑" panose="020B0503020204020204" pitchFamily="34" charset="-122"/>
                <a:cs typeface="微软雅黑" panose="020B0503020204020204" pitchFamily="34" charset="-122"/>
              </a:rPr>
              <a:t>：</a:t>
            </a:r>
            <a:endParaRPr sz="2400" b="1">
              <a:solidFill>
                <a:schemeClr val="tx1"/>
              </a:solidFill>
              <a:latin typeface="微软雅黑" panose="020B0503020204020204" pitchFamily="34" charset="-122"/>
              <a:cs typeface="微软雅黑" panose="020B0503020204020204" pitchFamily="34" charset="-122"/>
            </a:endParaRPr>
          </a:p>
          <a:p>
            <a:r>
              <a:rPr sz="2400">
                <a:solidFill>
                  <a:schemeClr val="tx1"/>
                </a:solidFill>
                <a:latin typeface="微软雅黑" panose="020B0503020204020204" pitchFamily="34" charset="-122"/>
                <a:cs typeface="微软雅黑" panose="020B0503020204020204" pitchFamily="34" charset="-122"/>
              </a:rPr>
              <a:t>通过与</a:t>
            </a:r>
            <a:r>
              <a:rPr lang="en-US" altLang="zh-CN" sz="2400">
                <a:solidFill>
                  <a:schemeClr val="tx1"/>
                </a:solidFill>
                <a:latin typeface="微软雅黑" panose="020B0503020204020204" pitchFamily="34" charset="-122"/>
                <a:cs typeface="微软雅黑" panose="020B0503020204020204" pitchFamily="34" charset="-122"/>
              </a:rPr>
              <a:t>Ca2+</a:t>
            </a:r>
            <a:r>
              <a:rPr sz="2400">
                <a:solidFill>
                  <a:schemeClr val="tx1"/>
                </a:solidFill>
                <a:latin typeface="微软雅黑" panose="020B0503020204020204" pitchFamily="34" charset="-122"/>
                <a:cs typeface="微软雅黑" panose="020B0503020204020204" pitchFamily="34" charset="-122"/>
              </a:rPr>
              <a:t>的结合情况来控制活化、失活</a:t>
            </a:r>
            <a:endParaRPr sz="2400">
              <a:solidFill>
                <a:schemeClr val="tx1"/>
              </a:solidFill>
              <a:latin typeface="微软雅黑" panose="020B0503020204020204" pitchFamily="34" charset="-122"/>
              <a:cs typeface="微软雅黑" panose="020B0503020204020204" pitchFamily="34" charset="-122"/>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rcRect l="2010"/>
          <a:stretch>
            <a:fillRect/>
          </a:stretch>
        </p:blipFill>
        <p:spPr>
          <a:xfrm>
            <a:off x="0" y="131445"/>
            <a:ext cx="6014085" cy="4885690"/>
          </a:xfrm>
          <a:prstGeom prst="rect">
            <a:avLst/>
          </a:prstGeom>
          <a:ln w="28575" cmpd="sng">
            <a:solidFill>
              <a:schemeClr val="accent1">
                <a:shade val="50000"/>
              </a:schemeClr>
            </a:solidFill>
            <a:prstDash val="solid"/>
          </a:ln>
        </p:spPr>
      </p:pic>
      <p:pic>
        <p:nvPicPr>
          <p:cNvPr id="5" name="图片 4"/>
          <p:cNvPicPr>
            <a:picLocks noChangeAspect="1"/>
          </p:cNvPicPr>
          <p:nvPr/>
        </p:nvPicPr>
        <p:blipFill>
          <a:blip r:embed="rId2"/>
          <a:stretch>
            <a:fillRect/>
          </a:stretch>
        </p:blipFill>
        <p:spPr>
          <a:xfrm>
            <a:off x="6014085" y="131445"/>
            <a:ext cx="6130925" cy="4351655"/>
          </a:xfrm>
          <a:prstGeom prst="rect">
            <a:avLst/>
          </a:prstGeom>
          <a:ln w="28575" cmpd="sng">
            <a:solidFill>
              <a:schemeClr val="accent1">
                <a:shade val="50000"/>
              </a:schemeClr>
            </a:solidFill>
            <a:prstDash val="solid"/>
          </a:ln>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34715"/>
            <a:ext cx="10969200" cy="705600"/>
          </a:xfrm>
        </p:spPr>
        <p:txBody>
          <a:bodyPr/>
          <a:p>
            <a:r>
              <a:rPr lang="zh-CN" altLang="en-US"/>
              <a:t>信号转导系统的基本过程</a:t>
            </a:r>
            <a:endParaRPr lang="zh-CN" altLang="en-US"/>
          </a:p>
        </p:txBody>
      </p:sp>
      <p:sp>
        <p:nvSpPr>
          <p:cNvPr id="3" name="内容占位符 2"/>
          <p:cNvSpPr>
            <a:spLocks noGrp="1"/>
          </p:cNvSpPr>
          <p:nvPr>
            <p:ph idx="1"/>
          </p:nvPr>
        </p:nvSpPr>
        <p:spPr>
          <a:xfrm>
            <a:off x="516890" y="1379220"/>
            <a:ext cx="6678930" cy="4759325"/>
          </a:xfrm>
        </p:spPr>
        <p:txBody>
          <a:bodyPr>
            <a:noAutofit/>
          </a:bodyPr>
          <a:p>
            <a:r>
              <a:rPr lang="en-US" altLang="zh-CN" sz="2400">
                <a:latin typeface="微软雅黑" panose="020B0503020204020204" pitchFamily="34" charset="-122"/>
                <a:cs typeface="微软雅黑" panose="020B0503020204020204" pitchFamily="34" charset="-122"/>
              </a:rPr>
              <a:t>1.</a:t>
            </a:r>
            <a:r>
              <a:rPr sz="2400">
                <a:latin typeface="微软雅黑" panose="020B0503020204020204" pitchFamily="34" charset="-122"/>
                <a:cs typeface="微软雅黑" panose="020B0503020204020204" pitchFamily="34" charset="-122"/>
              </a:rPr>
              <a:t>受体和信号分子（配体）进行特异性的识别和结合，形成受体</a:t>
            </a:r>
            <a:r>
              <a:rPr lang="en-US" altLang="zh-CN" sz="2400">
                <a:latin typeface="微软雅黑" panose="020B0503020204020204" pitchFamily="34" charset="-122"/>
                <a:cs typeface="微软雅黑" panose="020B0503020204020204" pitchFamily="34" charset="-122"/>
              </a:rPr>
              <a:t>-</a:t>
            </a:r>
            <a:r>
              <a:rPr sz="2400">
                <a:latin typeface="微软雅黑" panose="020B0503020204020204" pitchFamily="34" charset="-122"/>
                <a:cs typeface="微软雅黑" panose="020B0503020204020204" pitchFamily="34" charset="-122"/>
              </a:rPr>
              <a:t>配体复合物，形成激活状态</a:t>
            </a:r>
            <a:endParaRPr sz="2400">
              <a:latin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cs typeface="微软雅黑" panose="020B0503020204020204" pitchFamily="34" charset="-122"/>
              </a:rPr>
              <a:t>2.</a:t>
            </a:r>
            <a:r>
              <a:rPr sz="2400">
                <a:latin typeface="微软雅黑" panose="020B0503020204020204" pitchFamily="34" charset="-122"/>
                <a:cs typeface="微软雅黑" panose="020B0503020204020204" pitchFamily="34" charset="-122"/>
              </a:rPr>
              <a:t>激活的受体构象改变，这种改变称为</a:t>
            </a:r>
            <a:r>
              <a:rPr sz="2400">
                <a:solidFill>
                  <a:srgbClr val="FF0000"/>
                </a:solidFill>
                <a:latin typeface="微软雅黑" panose="020B0503020204020204" pitchFamily="34" charset="-122"/>
                <a:cs typeface="微软雅黑" panose="020B0503020204020204" pitchFamily="34" charset="-122"/>
              </a:rPr>
              <a:t>信号的初级跨膜转导</a:t>
            </a:r>
            <a:r>
              <a:rPr sz="2400">
                <a:latin typeface="微软雅黑" panose="020B0503020204020204" pitchFamily="34" charset="-122"/>
                <a:cs typeface="微软雅黑" panose="020B0503020204020204" pitchFamily="34" charset="-122"/>
              </a:rPr>
              <a:t>。靶细胞内产生第二信使或活化的信号蛋白</a:t>
            </a:r>
            <a:endParaRPr sz="2400">
              <a:latin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cs typeface="微软雅黑" panose="020B0503020204020204" pitchFamily="34" charset="-122"/>
              </a:rPr>
              <a:t>3.</a:t>
            </a:r>
            <a:r>
              <a:rPr sz="2400">
                <a:latin typeface="微软雅黑" panose="020B0503020204020204" pitchFamily="34" charset="-122"/>
                <a:cs typeface="微软雅黑" panose="020B0503020204020204" pitchFamily="34" charset="-122"/>
              </a:rPr>
              <a:t>通过</a:t>
            </a:r>
            <a:r>
              <a:rPr sz="2400">
                <a:solidFill>
                  <a:srgbClr val="FF0000"/>
                </a:solidFill>
                <a:latin typeface="微软雅黑" panose="020B0503020204020204" pitchFamily="34" charset="-122"/>
                <a:cs typeface="微软雅黑" panose="020B0503020204020204" pitchFamily="34" charset="-122"/>
              </a:rPr>
              <a:t>第二信使</a:t>
            </a:r>
            <a:r>
              <a:rPr sz="2400">
                <a:latin typeface="微软雅黑" panose="020B0503020204020204" pitchFamily="34" charset="-122"/>
                <a:cs typeface="微软雅黑" panose="020B0503020204020204" pitchFamily="34" charset="-122"/>
              </a:rPr>
              <a:t>或</a:t>
            </a:r>
            <a:r>
              <a:rPr sz="2400">
                <a:solidFill>
                  <a:srgbClr val="FF0000"/>
                </a:solidFill>
                <a:latin typeface="微软雅黑" panose="020B0503020204020204" pitchFamily="34" charset="-122"/>
                <a:cs typeface="微软雅黑" panose="020B0503020204020204" pitchFamily="34" charset="-122"/>
              </a:rPr>
              <a:t>胞内信号蛋白复合物装配</a:t>
            </a:r>
            <a:r>
              <a:rPr sz="2400">
                <a:latin typeface="微软雅黑" panose="020B0503020204020204" pitchFamily="34" charset="-122"/>
                <a:cs typeface="微软雅黑" panose="020B0503020204020204" pitchFamily="34" charset="-122"/>
              </a:rPr>
              <a:t>，起始细胞内信号放大的级联反应</a:t>
            </a:r>
            <a:endParaRPr sz="2400">
              <a:latin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cs typeface="微软雅黑" panose="020B0503020204020204" pitchFamily="34" charset="-122"/>
              </a:rPr>
              <a:t>4.</a:t>
            </a:r>
            <a:r>
              <a:rPr sz="2400">
                <a:latin typeface="微软雅黑" panose="020B0503020204020204" pitchFamily="34" charset="-122"/>
                <a:cs typeface="微软雅黑" panose="020B0503020204020204" pitchFamily="34" charset="-122"/>
              </a:rPr>
              <a:t>细胞应答反应</a:t>
            </a:r>
            <a:endParaRPr sz="2400">
              <a:latin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cs typeface="微软雅黑" panose="020B0503020204020204" pitchFamily="34" charset="-122"/>
              </a:rPr>
              <a:t>5.</a:t>
            </a:r>
            <a:r>
              <a:rPr sz="2400">
                <a:latin typeface="微软雅黑" panose="020B0503020204020204" pitchFamily="34" charset="-122"/>
                <a:cs typeface="微软雅黑" panose="020B0503020204020204" pitchFamily="34" charset="-122"/>
              </a:rPr>
              <a:t>受体脱敏、下调，终止或者降低细胞反应</a:t>
            </a:r>
            <a:endParaRPr sz="2400">
              <a:latin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8139430" y="207010"/>
            <a:ext cx="3890645" cy="632206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263595"/>
            <a:ext cx="10969200" cy="705600"/>
          </a:xfrm>
        </p:spPr>
        <p:txBody>
          <a:bodyPr/>
          <a:p>
            <a:r>
              <a:rPr lang="zh-CN" altLang="en-US"/>
              <a:t>细胞内信号的放大</a:t>
            </a:r>
            <a:endParaRPr lang="zh-CN" altLang="en-US"/>
          </a:p>
        </p:txBody>
      </p:sp>
      <p:sp>
        <p:nvSpPr>
          <p:cNvPr id="3" name="内容占位符 2"/>
          <p:cNvSpPr>
            <a:spLocks noGrp="1"/>
          </p:cNvSpPr>
          <p:nvPr>
            <p:ph idx="1"/>
          </p:nvPr>
        </p:nvSpPr>
        <p:spPr>
          <a:xfrm>
            <a:off x="589280" y="978535"/>
            <a:ext cx="10968990" cy="5732780"/>
          </a:xfrm>
        </p:spPr>
        <p:txBody>
          <a:bodyPr>
            <a:noAutofit/>
          </a:bodyPr>
          <a:p>
            <a:pPr>
              <a:lnSpc>
                <a:spcPct val="150000"/>
              </a:lnSpc>
            </a:pPr>
            <a:r>
              <a:rPr lang="en-US" altLang="zh-CN" sz="2400" b="1">
                <a:solidFill>
                  <a:srgbClr val="FF0000"/>
                </a:solidFill>
                <a:latin typeface="微软雅黑" panose="020B0503020204020204" pitchFamily="34" charset="-122"/>
                <a:cs typeface="微软雅黑" panose="020B0503020204020204" pitchFamily="34" charset="-122"/>
              </a:rPr>
              <a:t>1.</a:t>
            </a:r>
            <a:r>
              <a:rPr sz="2400" b="1">
                <a:solidFill>
                  <a:srgbClr val="FF0000"/>
                </a:solidFill>
                <a:latin typeface="微软雅黑" panose="020B0503020204020204" pitchFamily="34" charset="-122"/>
                <a:cs typeface="微软雅黑" panose="020B0503020204020204" pitchFamily="34" charset="-122"/>
              </a:rPr>
              <a:t>第二信使</a:t>
            </a:r>
            <a:endParaRPr sz="2400" b="1">
              <a:solidFill>
                <a:srgbClr val="FF0000"/>
              </a:solidFill>
              <a:latin typeface="微软雅黑" panose="020B0503020204020204" pitchFamily="34" charset="-122"/>
              <a:cs typeface="微软雅黑" panose="020B0503020204020204" pitchFamily="34" charset="-122"/>
            </a:endParaRPr>
          </a:p>
          <a:p>
            <a:pPr>
              <a:lnSpc>
                <a:spcPct val="150000"/>
              </a:lnSpc>
            </a:pPr>
            <a:r>
              <a:rPr lang="en-US" altLang="zh-CN" sz="2400" b="1">
                <a:solidFill>
                  <a:srgbClr val="FF0000"/>
                </a:solidFill>
                <a:latin typeface="微软雅黑" panose="020B0503020204020204" pitchFamily="34" charset="-122"/>
                <a:cs typeface="微软雅黑" panose="020B0503020204020204" pitchFamily="34" charset="-122"/>
              </a:rPr>
              <a:t>2.</a:t>
            </a:r>
            <a:r>
              <a:rPr lang="zh-CN" altLang="en-US" sz="2400" b="1">
                <a:solidFill>
                  <a:srgbClr val="FF0000"/>
                </a:solidFill>
                <a:latin typeface="微软雅黑" panose="020B0503020204020204" pitchFamily="34" charset="-122"/>
                <a:cs typeface="微软雅黑" panose="020B0503020204020204" pitchFamily="34" charset="-122"/>
              </a:rPr>
              <a:t>细胞内蛋白复合物的装配</a:t>
            </a:r>
            <a:endParaRPr lang="zh-CN" altLang="en-US" sz="2400" b="1">
              <a:solidFill>
                <a:srgbClr val="FF0000"/>
              </a:solidFill>
              <a:latin typeface="微软雅黑" panose="020B0503020204020204" pitchFamily="34" charset="-122"/>
              <a:cs typeface="微软雅黑" panose="020B0503020204020204" pitchFamily="34" charset="-122"/>
            </a:endParaRPr>
          </a:p>
          <a:p>
            <a:pPr>
              <a:lnSpc>
                <a:spcPct val="150000"/>
              </a:lnSpc>
            </a:pPr>
            <a:r>
              <a:rPr lang="zh-CN" altLang="en-US" sz="2400">
                <a:solidFill>
                  <a:schemeClr val="tx1"/>
                </a:solidFill>
                <a:latin typeface="微软雅黑" panose="020B0503020204020204" pitchFamily="34" charset="-122"/>
                <a:cs typeface="微软雅黑" panose="020B0503020204020204" pitchFamily="34" charset="-122"/>
              </a:rPr>
              <a:t>装配形式主要有以下三种：</a:t>
            </a:r>
            <a:endParaRPr lang="zh-CN" altLang="en-US" sz="2400">
              <a:solidFill>
                <a:schemeClr val="tx1"/>
              </a:solidFill>
              <a:latin typeface="微软雅黑" panose="020B0503020204020204" pitchFamily="34" charset="-122"/>
              <a:cs typeface="微软雅黑" panose="020B0503020204020204" pitchFamily="34" charset="-122"/>
            </a:endParaRPr>
          </a:p>
          <a:p>
            <a:pPr>
              <a:lnSpc>
                <a:spcPct val="150000"/>
              </a:lnSpc>
            </a:pPr>
            <a:r>
              <a:rPr lang="zh-CN" altLang="en-US"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1</a:t>
            </a:r>
            <a:r>
              <a:rPr lang="zh-CN" altLang="en-US" sz="2400">
                <a:solidFill>
                  <a:schemeClr val="tx1"/>
                </a:solidFill>
                <a:latin typeface="微软雅黑" panose="020B0503020204020204" pitchFamily="34" charset="-122"/>
                <a:cs typeface="微软雅黑" panose="020B0503020204020204" pitchFamily="34" charset="-122"/>
              </a:rPr>
              <a:t>）细胞表面受体和细胞内信号蛋白通过支架蛋白提前形成</a:t>
            </a:r>
            <a:r>
              <a:rPr lang="zh-CN" altLang="en-US" sz="2400">
                <a:solidFill>
                  <a:srgbClr val="FF0000"/>
                </a:solidFill>
                <a:latin typeface="微软雅黑" panose="020B0503020204020204" pitchFamily="34" charset="-122"/>
                <a:cs typeface="微软雅黑" panose="020B0503020204020204" pitchFamily="34" charset="-122"/>
              </a:rPr>
              <a:t>细胞内信号复合物</a:t>
            </a:r>
            <a:r>
              <a:rPr lang="zh-CN" altLang="en-US" sz="2400">
                <a:solidFill>
                  <a:schemeClr val="tx1"/>
                </a:solidFill>
                <a:latin typeface="微软雅黑" panose="020B0503020204020204" pitchFamily="34" charset="-122"/>
                <a:cs typeface="微软雅黑" panose="020B0503020204020204" pitchFamily="34" charset="-122"/>
              </a:rPr>
              <a:t>，等待受体的结合</a:t>
            </a:r>
            <a:endParaRPr lang="zh-CN" altLang="en-US" sz="2400">
              <a:solidFill>
                <a:schemeClr val="tx1"/>
              </a:solidFill>
              <a:latin typeface="微软雅黑" panose="020B0503020204020204" pitchFamily="34" charset="-122"/>
              <a:cs typeface="微软雅黑" panose="020B0503020204020204" pitchFamily="34" charset="-122"/>
            </a:endParaRPr>
          </a:p>
          <a:p>
            <a:pPr>
              <a:lnSpc>
                <a:spcPct val="150000"/>
              </a:lnSpc>
            </a:pPr>
            <a:r>
              <a:rPr lang="zh-CN" altLang="en-US"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2</a:t>
            </a:r>
            <a:r>
              <a:rPr lang="zh-CN" altLang="en-US" sz="2400">
                <a:solidFill>
                  <a:schemeClr val="tx1"/>
                </a:solidFill>
                <a:latin typeface="微软雅黑" panose="020B0503020204020204" pitchFamily="34" charset="-122"/>
                <a:cs typeface="微软雅黑" panose="020B0503020204020204" pitchFamily="34" charset="-122"/>
              </a:rPr>
              <a:t>）受体</a:t>
            </a:r>
            <a:r>
              <a:rPr lang="en-US" altLang="zh-CN" sz="2400">
                <a:solidFill>
                  <a:schemeClr val="tx1"/>
                </a:solidFill>
                <a:latin typeface="微软雅黑" panose="020B0503020204020204" pitchFamily="34" charset="-122"/>
                <a:cs typeface="微软雅黑" panose="020B0503020204020204" pitchFamily="34" charset="-122"/>
              </a:rPr>
              <a:t>-</a:t>
            </a:r>
            <a:r>
              <a:rPr sz="2400">
                <a:solidFill>
                  <a:schemeClr val="tx1"/>
                </a:solidFill>
                <a:latin typeface="微软雅黑" panose="020B0503020204020204" pitchFamily="34" charset="-122"/>
                <a:cs typeface="微软雅黑" panose="020B0503020204020204" pitchFamily="34" charset="-122"/>
              </a:rPr>
              <a:t>配体复合物形成后，其细胞内部分的多个位点发生</a:t>
            </a:r>
            <a:r>
              <a:rPr sz="2400">
                <a:solidFill>
                  <a:srgbClr val="FF0000"/>
                </a:solidFill>
                <a:latin typeface="微软雅黑" panose="020B0503020204020204" pitchFamily="34" charset="-122"/>
                <a:cs typeface="微软雅黑" panose="020B0503020204020204" pitchFamily="34" charset="-122"/>
              </a:rPr>
              <a:t>自磷酸化</a:t>
            </a:r>
            <a:r>
              <a:rPr sz="2400">
                <a:solidFill>
                  <a:schemeClr val="tx1"/>
                </a:solidFill>
                <a:latin typeface="微软雅黑" panose="020B0503020204020204" pitchFamily="34" charset="-122"/>
                <a:cs typeface="微软雅黑" panose="020B0503020204020204" pitchFamily="34" charset="-122"/>
              </a:rPr>
              <a:t>作用，为细胞内不同的信号蛋白提供锚定位点，完成对胞内信号蛋白的激活</a:t>
            </a:r>
            <a:endParaRPr sz="2400">
              <a:solidFill>
                <a:schemeClr val="tx1"/>
              </a:solidFill>
              <a:latin typeface="微软雅黑" panose="020B0503020204020204" pitchFamily="34" charset="-122"/>
              <a:cs typeface="微软雅黑" panose="020B0503020204020204" pitchFamily="34" charset="-122"/>
            </a:endParaRPr>
          </a:p>
          <a:p>
            <a:pPr>
              <a:lnSpc>
                <a:spcPct val="150000"/>
              </a:lnSpc>
            </a:pPr>
            <a:r>
              <a:rPr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3</a:t>
            </a:r>
            <a:r>
              <a:rPr sz="2400">
                <a:solidFill>
                  <a:schemeClr val="tx1"/>
                </a:solidFill>
                <a:latin typeface="微软雅黑" panose="020B0503020204020204" pitchFamily="34" charset="-122"/>
                <a:cs typeface="微软雅黑" panose="020B0503020204020204" pitchFamily="34" charset="-122"/>
              </a:rPr>
              <a:t>）受体</a:t>
            </a:r>
            <a:r>
              <a:rPr lang="en-US" altLang="zh-CN" sz="2400">
                <a:solidFill>
                  <a:schemeClr val="tx1"/>
                </a:solidFill>
                <a:latin typeface="微软雅黑" panose="020B0503020204020204" pitchFamily="34" charset="-122"/>
                <a:cs typeface="微软雅黑" panose="020B0503020204020204" pitchFamily="34" charset="-122"/>
              </a:rPr>
              <a:t>-</a:t>
            </a:r>
            <a:r>
              <a:rPr sz="2400">
                <a:solidFill>
                  <a:schemeClr val="tx1"/>
                </a:solidFill>
                <a:latin typeface="微软雅黑" panose="020B0503020204020204" pitchFamily="34" charset="-122"/>
                <a:cs typeface="微软雅黑" panose="020B0503020204020204" pitchFamily="34" charset="-122"/>
              </a:rPr>
              <a:t>配体复合物的激活，使得邻近的质膜上形成肌醇磷脂分子，募集具有特殊结构域的信号蛋白，组成信号复合物</a:t>
            </a:r>
            <a:endParaRPr lang="en-US" altLang="zh-CN" sz="2400">
              <a:solidFill>
                <a:schemeClr val="tx1"/>
              </a:solidFill>
              <a:latin typeface="微软雅黑" panose="020B0503020204020204" pitchFamily="34" charset="-122"/>
              <a:cs typeface="微软雅黑" panose="020B0503020204020204" pitchFamily="34" charset="-122"/>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rot="16200000">
            <a:off x="3123565" y="-2417445"/>
            <a:ext cx="5944870" cy="1131316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p:cNvPicPr>
            <a:picLocks noChangeAspect="1"/>
          </p:cNvPicPr>
          <p:nvPr>
            <p:ph idx="1"/>
          </p:nvPr>
        </p:nvPicPr>
        <p:blipFill>
          <a:blip r:embed="rId1"/>
          <a:stretch>
            <a:fillRect/>
          </a:stretch>
        </p:blipFill>
        <p:spPr>
          <a:xfrm>
            <a:off x="0" y="0"/>
            <a:ext cx="5938520" cy="4445000"/>
          </a:xfrm>
          <a:prstGeom prst="rect">
            <a:avLst/>
          </a:prstGeom>
          <a:ln w="28575" cmpd="sng">
            <a:solidFill>
              <a:schemeClr val="accent1">
                <a:shade val="50000"/>
              </a:schemeClr>
            </a:solidFill>
            <a:prstDash val="solid"/>
          </a:ln>
        </p:spPr>
      </p:pic>
      <p:pic>
        <p:nvPicPr>
          <p:cNvPr id="7" name="图片 6"/>
          <p:cNvPicPr>
            <a:picLocks noChangeAspect="1"/>
          </p:cNvPicPr>
          <p:nvPr/>
        </p:nvPicPr>
        <p:blipFill>
          <a:blip r:embed="rId2"/>
          <a:stretch>
            <a:fillRect/>
          </a:stretch>
        </p:blipFill>
        <p:spPr>
          <a:xfrm rot="16200000">
            <a:off x="6974205" y="1640205"/>
            <a:ext cx="3685540" cy="6749415"/>
          </a:xfrm>
          <a:prstGeom prst="rect">
            <a:avLst/>
          </a:prstGeom>
          <a:ln w="28575" cmpd="sng">
            <a:solidFill>
              <a:schemeClr val="accent1">
                <a:shade val="50000"/>
              </a:schemeClr>
            </a:solidFill>
            <a:prstDash val="solid"/>
          </a:ln>
        </p:spPr>
      </p:pic>
      <p:sp>
        <p:nvSpPr>
          <p:cNvPr id="8" name="文本框 7"/>
          <p:cNvSpPr txBox="1"/>
          <p:nvPr/>
        </p:nvSpPr>
        <p:spPr>
          <a:xfrm>
            <a:off x="6754495" y="994410"/>
            <a:ext cx="4067810" cy="368300"/>
          </a:xfrm>
          <a:prstGeom prst="rect">
            <a:avLst/>
          </a:prstGeom>
          <a:noFill/>
        </p:spPr>
        <p:txBody>
          <a:bodyPr wrap="square" rtlCol="0">
            <a:spAutoFit/>
          </a:bodyPr>
          <a:p>
            <a:r>
              <a:rPr lang="en-US" altLang="zh-CN"/>
              <a:t>-</a:t>
            </a:r>
            <a:endParaRPr lang="en-US" altLang="zh-CN"/>
          </a:p>
        </p:txBody>
      </p:sp>
      <p:sp>
        <p:nvSpPr>
          <p:cNvPr id="9" name="文本框 8"/>
          <p:cNvSpPr txBox="1"/>
          <p:nvPr/>
        </p:nvSpPr>
        <p:spPr>
          <a:xfrm>
            <a:off x="6981190" y="1623060"/>
            <a:ext cx="3671570" cy="460375"/>
          </a:xfrm>
          <a:prstGeom prst="rect">
            <a:avLst/>
          </a:prstGeom>
          <a:noFill/>
        </p:spPr>
        <p:txBody>
          <a:bodyPr wrap="square" rtlCol="0">
            <a:spAutoFit/>
          </a:bodyPr>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内分泌       </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旁分泌</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rot="16200000">
            <a:off x="100330" y="-99695"/>
            <a:ext cx="5831840" cy="6031865"/>
          </a:xfrm>
          <a:prstGeom prst="rect">
            <a:avLst/>
          </a:prstGeom>
          <a:ln w="28575" cmpd="sng">
            <a:solidFill>
              <a:schemeClr val="accent1">
                <a:shade val="50000"/>
              </a:schemeClr>
            </a:solidFill>
            <a:prstDash val="solid"/>
          </a:ln>
        </p:spPr>
      </p:pic>
      <p:pic>
        <p:nvPicPr>
          <p:cNvPr id="5" name="图片 4"/>
          <p:cNvPicPr>
            <a:picLocks noChangeAspect="1"/>
          </p:cNvPicPr>
          <p:nvPr/>
        </p:nvPicPr>
        <p:blipFill>
          <a:blip r:embed="rId2"/>
          <a:stretch>
            <a:fillRect/>
          </a:stretch>
        </p:blipFill>
        <p:spPr>
          <a:xfrm rot="16200000">
            <a:off x="6965950" y="-643255"/>
            <a:ext cx="3891280" cy="5177790"/>
          </a:xfrm>
          <a:prstGeom prst="rect">
            <a:avLst/>
          </a:prstGeom>
          <a:ln w="28575" cmpd="sng">
            <a:solidFill>
              <a:schemeClr val="accent1">
                <a:shade val="50000"/>
              </a:schemeClr>
            </a:solidFill>
            <a:prstDash val="solid"/>
          </a:ln>
        </p:spPr>
      </p:pic>
      <p:pic>
        <p:nvPicPr>
          <p:cNvPr id="6" name="图片 5"/>
          <p:cNvPicPr>
            <a:picLocks noChangeAspect="1"/>
          </p:cNvPicPr>
          <p:nvPr/>
        </p:nvPicPr>
        <p:blipFill>
          <a:blip r:embed="rId3"/>
          <a:stretch>
            <a:fillRect/>
          </a:stretch>
        </p:blipFill>
        <p:spPr>
          <a:xfrm rot="16200000">
            <a:off x="7559040" y="2242185"/>
            <a:ext cx="2705100" cy="6527800"/>
          </a:xfrm>
          <a:prstGeom prst="rect">
            <a:avLst/>
          </a:prstGeom>
          <a:ln w="28575" cmpd="sng">
            <a:solidFill>
              <a:schemeClr val="accent1">
                <a:shade val="50000"/>
              </a:schemeClr>
            </a:solidFill>
            <a:prstDash val="solid"/>
          </a:ln>
        </p:spPr>
      </p:pic>
      <p:sp>
        <p:nvSpPr>
          <p:cNvPr id="7" name="文本框 6"/>
          <p:cNvSpPr txBox="1"/>
          <p:nvPr/>
        </p:nvSpPr>
        <p:spPr>
          <a:xfrm>
            <a:off x="708660" y="5954395"/>
            <a:ext cx="4472305" cy="829945"/>
          </a:xfrm>
          <a:prstGeom prst="rect">
            <a:avLst/>
          </a:prstGeom>
          <a:noFill/>
        </p:spPr>
        <p:txBody>
          <a:bodyPr wrap="square" rtlCol="0">
            <a:spAutoFit/>
          </a:bodyPr>
          <a:p>
            <a:r>
              <a:rPr lang="en-US" altLang="zh-CN" sz="2400"/>
              <a:t>C.</a:t>
            </a:r>
            <a:r>
              <a:rPr lang="zh-CN" altLang="en-US" sz="2400"/>
              <a:t>化学突触   </a:t>
            </a:r>
            <a:r>
              <a:rPr lang="en-US" altLang="zh-CN" sz="2400"/>
              <a:t>D.</a:t>
            </a:r>
            <a:r>
              <a:rPr lang="zh-CN" altLang="en-US" sz="2400"/>
              <a:t>自分泌   </a:t>
            </a:r>
            <a:endParaRPr lang="zh-CN" altLang="en-US" sz="2400"/>
          </a:p>
          <a:p>
            <a:r>
              <a:rPr lang="en-US" altLang="zh-CN" sz="2400"/>
              <a:t>E.</a:t>
            </a:r>
            <a:r>
              <a:rPr lang="zh-CN" altLang="en-US" sz="2400"/>
              <a:t>细胞间接触依赖性通讯</a:t>
            </a:r>
            <a:endParaRPr lang="zh-CN" altLang="en-US" sz="2400"/>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11575" y="395675"/>
            <a:ext cx="10969200" cy="705600"/>
          </a:xfrm>
        </p:spPr>
        <p:txBody>
          <a:bodyPr/>
          <a:p>
            <a:r>
              <a:rPr lang="zh-CN" altLang="en-US"/>
              <a:t>细胞通讯</a:t>
            </a:r>
            <a:endParaRPr lang="zh-CN" altLang="en-US"/>
          </a:p>
        </p:txBody>
      </p:sp>
      <p:sp>
        <p:nvSpPr>
          <p:cNvPr id="3" name="内容占位符 2"/>
          <p:cNvSpPr>
            <a:spLocks noGrp="1"/>
          </p:cNvSpPr>
          <p:nvPr>
            <p:ph idx="1"/>
          </p:nvPr>
        </p:nvSpPr>
        <p:spPr>
          <a:xfrm>
            <a:off x="611575" y="1232590"/>
            <a:ext cx="10969200" cy="4759200"/>
          </a:xfrm>
        </p:spPr>
        <p:txBody>
          <a:bodyPr>
            <a:noAutofit/>
          </a:bodyPr>
          <a:p>
            <a:pPr>
              <a:lnSpc>
                <a:spcPct val="150000"/>
              </a:lnSpc>
            </a:pPr>
            <a:r>
              <a:rPr lang="en-US" altLang="zh-CN" sz="2400" b="1">
                <a:solidFill>
                  <a:schemeClr val="tx1"/>
                </a:solidFill>
                <a:latin typeface="微软雅黑" panose="020B0503020204020204" pitchFamily="34" charset="-122"/>
                <a:cs typeface="微软雅黑" panose="020B0503020204020204" pitchFamily="34" charset="-122"/>
              </a:rPr>
              <a:t>1.</a:t>
            </a:r>
            <a:r>
              <a:rPr sz="2400" b="1">
                <a:solidFill>
                  <a:schemeClr val="tx1"/>
                </a:solidFill>
                <a:latin typeface="微软雅黑" panose="020B0503020204020204" pitchFamily="34" charset="-122"/>
                <a:cs typeface="微软雅黑" panose="020B0503020204020204" pitchFamily="34" charset="-122"/>
              </a:rPr>
              <a:t>依赖化学信号的细胞间通讯</a:t>
            </a:r>
            <a:endParaRPr sz="2400" b="1">
              <a:solidFill>
                <a:schemeClr val="tx1"/>
              </a:solidFill>
              <a:latin typeface="微软雅黑" panose="020B0503020204020204" pitchFamily="34" charset="-122"/>
              <a:cs typeface="微软雅黑" panose="020B0503020204020204" pitchFamily="34" charset="-122"/>
            </a:endParaRPr>
          </a:p>
          <a:p>
            <a:pPr>
              <a:lnSpc>
                <a:spcPct val="150000"/>
              </a:lnSpc>
            </a:pPr>
            <a:r>
              <a:rPr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1</a:t>
            </a:r>
            <a:r>
              <a:rPr sz="2400">
                <a:solidFill>
                  <a:schemeClr val="tx1"/>
                </a:solidFill>
                <a:latin typeface="微软雅黑" panose="020B0503020204020204" pitchFamily="34" charset="-122"/>
                <a:cs typeface="微软雅黑" panose="020B0503020204020204" pitchFamily="34" charset="-122"/>
              </a:rPr>
              <a:t>）内分泌：内分泌细胞产生的细胞信号分子，通过血液运输至靶细胞，主要是激素</a:t>
            </a:r>
            <a:endParaRPr sz="2400">
              <a:solidFill>
                <a:schemeClr val="tx1"/>
              </a:solidFill>
              <a:latin typeface="微软雅黑" panose="020B0503020204020204" pitchFamily="34" charset="-122"/>
              <a:cs typeface="微软雅黑" panose="020B0503020204020204" pitchFamily="34" charset="-122"/>
            </a:endParaRPr>
          </a:p>
          <a:p>
            <a:pPr>
              <a:lnSpc>
                <a:spcPct val="150000"/>
              </a:lnSpc>
            </a:pPr>
            <a:r>
              <a:rPr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2</a:t>
            </a:r>
            <a:r>
              <a:rPr sz="2400">
                <a:solidFill>
                  <a:schemeClr val="tx1"/>
                </a:solidFill>
                <a:latin typeface="微软雅黑" panose="020B0503020204020204" pitchFamily="34" charset="-122"/>
                <a:cs typeface="微软雅黑" panose="020B0503020204020204" pitchFamily="34" charset="-122"/>
              </a:rPr>
              <a:t>）旁分泌：分泌局部化学介质到细胞外液，以扩散方式作用于临近靶细胞，主要是诸多短距离作用的生长因子，对创伤愈合具有重要意义</a:t>
            </a:r>
            <a:endParaRPr sz="2400">
              <a:solidFill>
                <a:schemeClr val="tx1"/>
              </a:solidFill>
              <a:latin typeface="微软雅黑" panose="020B0503020204020204" pitchFamily="34" charset="-122"/>
              <a:cs typeface="微软雅黑" panose="020B0503020204020204" pitchFamily="34" charset="-122"/>
            </a:endParaRPr>
          </a:p>
          <a:p>
            <a:pPr>
              <a:lnSpc>
                <a:spcPct val="150000"/>
              </a:lnSpc>
            </a:pPr>
            <a:r>
              <a:rPr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3</a:t>
            </a:r>
            <a:r>
              <a:rPr sz="2400">
                <a:solidFill>
                  <a:schemeClr val="tx1"/>
                </a:solidFill>
                <a:latin typeface="微软雅黑" panose="020B0503020204020204" pitchFamily="34" charset="-122"/>
                <a:cs typeface="微软雅黑" panose="020B0503020204020204" pitchFamily="34" charset="-122"/>
              </a:rPr>
              <a:t>）化学突触传递：也是一种短距离局部作用</a:t>
            </a:r>
            <a:endParaRPr sz="2400">
              <a:solidFill>
                <a:schemeClr val="tx1"/>
              </a:solidFill>
              <a:latin typeface="微软雅黑" panose="020B0503020204020204" pitchFamily="34" charset="-122"/>
              <a:cs typeface="微软雅黑" panose="020B0503020204020204" pitchFamily="34" charset="-122"/>
            </a:endParaRPr>
          </a:p>
          <a:p>
            <a:pPr>
              <a:lnSpc>
                <a:spcPct val="150000"/>
              </a:lnSpc>
            </a:pPr>
            <a:r>
              <a:rPr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4</a:t>
            </a:r>
            <a:r>
              <a:rPr sz="2400">
                <a:solidFill>
                  <a:schemeClr val="tx1"/>
                </a:solidFill>
                <a:latin typeface="微软雅黑" panose="020B0503020204020204" pitchFamily="34" charset="-122"/>
                <a:cs typeface="微软雅黑" panose="020B0503020204020204" pitchFamily="34" charset="-122"/>
              </a:rPr>
              <a:t>）自分泌：常见于病理状况下。癌细胞合成并分泌生长因子刺激自身</a:t>
            </a:r>
            <a:endParaRPr sz="2400">
              <a:solidFill>
                <a:schemeClr val="tx1"/>
              </a:solidFill>
              <a:latin typeface="微软雅黑" panose="020B0503020204020204" pitchFamily="34" charset="-122"/>
              <a:cs typeface="微软雅黑" panose="020B0503020204020204" pitchFamily="34" charset="-122"/>
            </a:endParaRPr>
          </a:p>
          <a:p>
            <a:pPr>
              <a:lnSpc>
                <a:spcPct val="150000"/>
              </a:lnSpc>
            </a:pPr>
            <a:r>
              <a:rPr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5</a:t>
            </a:r>
            <a:r>
              <a:rPr sz="2400">
                <a:solidFill>
                  <a:schemeClr val="tx1"/>
                </a:solidFill>
                <a:latin typeface="微软雅黑" panose="020B0503020204020204" pitchFamily="34" charset="-122"/>
                <a:cs typeface="微软雅黑" panose="020B0503020204020204" pitchFamily="34" charset="-122"/>
              </a:rPr>
              <a:t>）信息素：个体间的信息传递方式</a:t>
            </a:r>
            <a:endParaRPr sz="2400">
              <a:solidFill>
                <a:schemeClr val="tx1"/>
              </a:solidFill>
              <a:latin typeface="微软雅黑" panose="020B0503020204020204" pitchFamily="34" charset="-122"/>
              <a:cs typeface="微软雅黑" panose="020B0503020204020204" pitchFamily="34" charset="-122"/>
            </a:endParaRPr>
          </a:p>
          <a:p>
            <a:endParaRPr sz="2400">
              <a:solidFill>
                <a:schemeClr val="tx1"/>
              </a:solidFill>
              <a:latin typeface="微软雅黑" panose="020B0503020204020204" pitchFamily="34" charset="-122"/>
              <a:cs typeface="微软雅黑" panose="020B0503020204020204" pitchFamily="34"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细胞通讯</a:t>
            </a:r>
            <a:endParaRPr lang="zh-CN" altLang="en-US"/>
          </a:p>
        </p:txBody>
      </p:sp>
      <p:sp>
        <p:nvSpPr>
          <p:cNvPr id="3" name="内容占位符 2"/>
          <p:cNvSpPr>
            <a:spLocks noGrp="1"/>
          </p:cNvSpPr>
          <p:nvPr>
            <p:ph idx="1"/>
          </p:nvPr>
        </p:nvSpPr>
        <p:spPr/>
        <p:txBody>
          <a:bodyPr/>
          <a:p>
            <a:pPr>
              <a:lnSpc>
                <a:spcPct val="150000"/>
              </a:lnSpc>
            </a:pPr>
            <a:r>
              <a:rPr lang="en-US" altLang="zh-CN" sz="2400">
                <a:solidFill>
                  <a:schemeClr val="tx1"/>
                </a:solidFill>
                <a:latin typeface="微软雅黑" panose="020B0503020204020204" pitchFamily="34" charset="-122"/>
                <a:cs typeface="微软雅黑" panose="020B0503020204020204" pitchFamily="34" charset="-122"/>
                <a:sym typeface="+mn-ea"/>
              </a:rPr>
              <a:t>2.</a:t>
            </a:r>
            <a:r>
              <a:rPr sz="2400">
                <a:solidFill>
                  <a:schemeClr val="tx1"/>
                </a:solidFill>
                <a:latin typeface="微软雅黑" panose="020B0503020204020204" pitchFamily="34" charset="-122"/>
                <a:cs typeface="微软雅黑" panose="020B0503020204020204" pitchFamily="34" charset="-122"/>
                <a:sym typeface="+mn-ea"/>
              </a:rPr>
              <a:t>细胞间接触依赖性通讯</a:t>
            </a:r>
            <a:endParaRPr sz="2400">
              <a:solidFill>
                <a:schemeClr val="tx1"/>
              </a:solidFill>
              <a:latin typeface="微软雅黑" panose="020B0503020204020204" pitchFamily="34" charset="-122"/>
              <a:cs typeface="微软雅黑" panose="020B0503020204020204" pitchFamily="34" charset="-122"/>
              <a:sym typeface="+mn-ea"/>
            </a:endParaRPr>
          </a:p>
          <a:p>
            <a:pPr>
              <a:lnSpc>
                <a:spcPct val="150000"/>
              </a:lnSpc>
            </a:pPr>
            <a:r>
              <a:rPr sz="2400">
                <a:solidFill>
                  <a:schemeClr val="tx1"/>
                </a:solidFill>
                <a:latin typeface="微软雅黑" panose="020B0503020204020204" pitchFamily="34" charset="-122"/>
                <a:cs typeface="微软雅黑" panose="020B0503020204020204" pitchFamily="34" charset="-122"/>
                <a:sym typeface="+mn-ea"/>
              </a:rPr>
              <a:t>信号细胞的质膜上的信号分子，与靶细胞质膜上的受体进行交互，类型包含细胞</a:t>
            </a:r>
            <a:r>
              <a:rPr lang="en-US" altLang="zh-CN" sz="2400">
                <a:solidFill>
                  <a:schemeClr val="tx1"/>
                </a:solidFill>
                <a:latin typeface="微软雅黑" panose="020B0503020204020204" pitchFamily="34" charset="-122"/>
                <a:cs typeface="微软雅黑" panose="020B0503020204020204" pitchFamily="34" charset="-122"/>
                <a:sym typeface="+mn-ea"/>
              </a:rPr>
              <a:t>——</a:t>
            </a:r>
            <a:r>
              <a:rPr sz="2400">
                <a:solidFill>
                  <a:schemeClr val="tx1"/>
                </a:solidFill>
                <a:latin typeface="微软雅黑" panose="020B0503020204020204" pitchFamily="34" charset="-122"/>
                <a:cs typeface="微软雅黑" panose="020B0503020204020204" pitchFamily="34" charset="-122"/>
                <a:sym typeface="+mn-ea"/>
              </a:rPr>
              <a:t>细胞黏着，细胞</a:t>
            </a:r>
            <a:r>
              <a:rPr lang="en-US" altLang="zh-CN" sz="2400">
                <a:solidFill>
                  <a:schemeClr val="tx1"/>
                </a:solidFill>
                <a:latin typeface="微软雅黑" panose="020B0503020204020204" pitchFamily="34" charset="-122"/>
                <a:cs typeface="微软雅黑" panose="020B0503020204020204" pitchFamily="34" charset="-122"/>
                <a:sym typeface="+mn-ea"/>
              </a:rPr>
              <a:t>——</a:t>
            </a:r>
            <a:r>
              <a:rPr sz="2400">
                <a:solidFill>
                  <a:schemeClr val="tx1"/>
                </a:solidFill>
                <a:latin typeface="微软雅黑" panose="020B0503020204020204" pitchFamily="34" charset="-122"/>
                <a:cs typeface="微软雅黑" panose="020B0503020204020204" pitchFamily="34" charset="-122"/>
                <a:sym typeface="+mn-ea"/>
              </a:rPr>
              <a:t>基质黏着。这种通讯方式在胚胎发育过程中对于相邻细胞分化的方向具有决定作用（如</a:t>
            </a:r>
            <a:r>
              <a:rPr lang="en-US" altLang="zh-CN" sz="2400">
                <a:solidFill>
                  <a:schemeClr val="tx1"/>
                </a:solidFill>
                <a:latin typeface="微软雅黑" panose="020B0503020204020204" pitchFamily="34" charset="-122"/>
                <a:cs typeface="微软雅黑" panose="020B0503020204020204" pitchFamily="34" charset="-122"/>
                <a:sym typeface="+mn-ea"/>
              </a:rPr>
              <a:t>Delta-Notch</a:t>
            </a:r>
            <a:r>
              <a:rPr sz="2400">
                <a:solidFill>
                  <a:schemeClr val="tx1"/>
                </a:solidFill>
                <a:latin typeface="微软雅黑" panose="020B0503020204020204" pitchFamily="34" charset="-122"/>
                <a:cs typeface="微软雅黑" panose="020B0503020204020204" pitchFamily="34" charset="-122"/>
                <a:sym typeface="+mn-ea"/>
              </a:rPr>
              <a:t>信号通路），植物的根毛发育也有类似的决定方式。</a:t>
            </a:r>
            <a:endParaRPr sz="2400">
              <a:solidFill>
                <a:schemeClr val="tx1"/>
              </a:solidFill>
              <a:latin typeface="微软雅黑" panose="020B0503020204020204" pitchFamily="34" charset="-122"/>
              <a:cs typeface="微软雅黑" panose="020B0503020204020204" pitchFamily="34" charset="-122"/>
              <a:sym typeface="+mn-ea"/>
            </a:endParaRPr>
          </a:p>
          <a:p>
            <a:pPr>
              <a:lnSpc>
                <a:spcPct val="150000"/>
              </a:lnSpc>
            </a:pPr>
            <a:endParaRPr sz="2400">
              <a:solidFill>
                <a:schemeClr val="tx1"/>
              </a:solidFill>
              <a:latin typeface="微软雅黑" panose="020B0503020204020204" pitchFamily="34" charset="-122"/>
              <a:cs typeface="微软雅黑" panose="020B0503020204020204" pitchFamily="34" charset="-122"/>
              <a:sym typeface="+mn-ea"/>
            </a:endParaRPr>
          </a:p>
          <a:p>
            <a:pPr>
              <a:lnSpc>
                <a:spcPct val="150000"/>
              </a:lnSpc>
            </a:pPr>
            <a:r>
              <a:rPr lang="en-US" altLang="zh-CN" sz="2400">
                <a:solidFill>
                  <a:schemeClr val="tx1"/>
                </a:solidFill>
                <a:latin typeface="微软雅黑" panose="020B0503020204020204" pitchFamily="34" charset="-122"/>
                <a:cs typeface="微软雅黑" panose="020B0503020204020204" pitchFamily="34" charset="-122"/>
                <a:sym typeface="+mn-ea"/>
              </a:rPr>
              <a:t>3.</a:t>
            </a:r>
            <a:r>
              <a:rPr sz="2400">
                <a:solidFill>
                  <a:schemeClr val="tx1"/>
                </a:solidFill>
                <a:latin typeface="微软雅黑" panose="020B0503020204020204" pitchFamily="34" charset="-122"/>
                <a:cs typeface="微软雅黑" panose="020B0503020204020204" pitchFamily="34" charset="-122"/>
                <a:sym typeface="+mn-ea"/>
              </a:rPr>
              <a:t>细胞连接通讯：</a:t>
            </a:r>
            <a:r>
              <a:rPr lang="en-US" altLang="zh-CN" sz="2400">
                <a:solidFill>
                  <a:schemeClr val="tx1"/>
                </a:solidFill>
                <a:latin typeface="微软雅黑" panose="020B0503020204020204" pitchFamily="34" charset="-122"/>
                <a:cs typeface="微软雅黑" panose="020B0503020204020204" pitchFamily="34" charset="-122"/>
                <a:sym typeface="+mn-ea"/>
              </a:rPr>
              <a:t>.</a:t>
            </a:r>
            <a:r>
              <a:rPr sz="2400">
                <a:solidFill>
                  <a:schemeClr val="tx1"/>
                </a:solidFill>
                <a:latin typeface="微软雅黑" panose="020B0503020204020204" pitchFamily="34" charset="-122"/>
                <a:cs typeface="微软雅黑" panose="020B0503020204020204" pitchFamily="34" charset="-122"/>
                <a:sym typeface="+mn-ea"/>
              </a:rPr>
              <a:t>动物的间隙连接、植物的胞间连丝的细胞沟通</a:t>
            </a:r>
            <a:endParaRPr sz="2400">
              <a:solidFill>
                <a:schemeClr val="tx1"/>
              </a:solidFill>
              <a:latin typeface="微软雅黑" panose="020B0503020204020204" pitchFamily="34" charset="-122"/>
              <a:cs typeface="微软雅黑" panose="020B0503020204020204" pitchFamily="34" charset="-122"/>
              <a:sym typeface="+mn-ea"/>
            </a:endParaRPr>
          </a:p>
          <a:p>
            <a:endParaRPr lang="zh-CN" altLang="en-US" sz="2400">
              <a:solidFill>
                <a:schemeClr val="tx1"/>
              </a:solidFill>
              <a:latin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信号分子与受体</a:t>
            </a:r>
            <a:endParaRPr lang="zh-CN" altLang="en-US"/>
          </a:p>
        </p:txBody>
      </p:sp>
      <p:sp>
        <p:nvSpPr>
          <p:cNvPr id="3" name="内容占位符 2"/>
          <p:cNvSpPr>
            <a:spLocks noGrp="1"/>
          </p:cNvSpPr>
          <p:nvPr>
            <p:ph idx="1"/>
          </p:nvPr>
        </p:nvSpPr>
        <p:spPr/>
        <p:txBody>
          <a:bodyPr>
            <a:noAutofit/>
          </a:bodyPr>
          <a:p>
            <a:r>
              <a:rPr lang="en-US" altLang="zh-CN" sz="3200" b="1">
                <a:solidFill>
                  <a:schemeClr val="tx1"/>
                </a:solidFill>
                <a:latin typeface="微软雅黑" panose="020B0503020204020204" pitchFamily="34" charset="-122"/>
                <a:cs typeface="微软雅黑" panose="020B0503020204020204" pitchFamily="34" charset="-122"/>
              </a:rPr>
              <a:t>1.</a:t>
            </a:r>
            <a:r>
              <a:rPr sz="3200" b="1">
                <a:solidFill>
                  <a:schemeClr val="tx1"/>
                </a:solidFill>
                <a:latin typeface="微软雅黑" panose="020B0503020204020204" pitchFamily="34" charset="-122"/>
                <a:cs typeface="微软雅黑" panose="020B0503020204020204" pitchFamily="34" charset="-122"/>
              </a:rPr>
              <a:t>信号分子：</a:t>
            </a:r>
            <a:endParaRPr sz="3200" b="1">
              <a:solidFill>
                <a:schemeClr val="tx1"/>
              </a:solidFill>
              <a:latin typeface="微软雅黑" panose="020B0503020204020204" pitchFamily="34" charset="-122"/>
              <a:cs typeface="微软雅黑" panose="020B0503020204020204" pitchFamily="34" charset="-122"/>
            </a:endParaRPr>
          </a:p>
          <a:p>
            <a:r>
              <a:rPr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1</a:t>
            </a:r>
            <a:r>
              <a:rPr sz="2400">
                <a:solidFill>
                  <a:schemeClr val="tx1"/>
                </a:solidFill>
                <a:latin typeface="微软雅黑" panose="020B0503020204020204" pitchFamily="34" charset="-122"/>
                <a:cs typeface="微软雅黑" panose="020B0503020204020204" pitchFamily="34" charset="-122"/>
              </a:rPr>
              <a:t>）根据理化性质进行分类：</a:t>
            </a:r>
            <a:endParaRPr sz="2400">
              <a:solidFill>
                <a:schemeClr val="tx1"/>
              </a:solidFill>
              <a:latin typeface="微软雅黑" panose="020B0503020204020204" pitchFamily="34" charset="-122"/>
              <a:cs typeface="微软雅黑" panose="020B0503020204020204" pitchFamily="34" charset="-122"/>
            </a:endParaRPr>
          </a:p>
          <a:p>
            <a:r>
              <a:rPr sz="2400">
                <a:solidFill>
                  <a:schemeClr val="tx1"/>
                </a:solidFill>
                <a:latin typeface="微软雅黑" panose="020B0503020204020204" pitchFamily="34" charset="-122"/>
                <a:cs typeface="微软雅黑" panose="020B0503020204020204" pitchFamily="34" charset="-122"/>
              </a:rPr>
              <a:t>气体性信号分子（</a:t>
            </a:r>
            <a:r>
              <a:rPr lang="en-US" altLang="zh-CN" sz="2400">
                <a:solidFill>
                  <a:schemeClr val="tx1"/>
                </a:solidFill>
                <a:latin typeface="微软雅黑" panose="020B0503020204020204" pitchFamily="34" charset="-122"/>
                <a:cs typeface="微软雅黑" panose="020B0503020204020204" pitchFamily="34" charset="-122"/>
              </a:rPr>
              <a:t>NO,CO</a:t>
            </a:r>
            <a:r>
              <a:rPr sz="2400">
                <a:solidFill>
                  <a:schemeClr val="tx1"/>
                </a:solidFill>
                <a:latin typeface="微软雅黑" panose="020B0503020204020204" pitchFamily="34" charset="-122"/>
                <a:cs typeface="微软雅黑" panose="020B0503020204020204" pitchFamily="34" charset="-122"/>
              </a:rPr>
              <a:t>，自由扩散）</a:t>
            </a:r>
            <a:endParaRPr sz="2400">
              <a:solidFill>
                <a:schemeClr val="tx1"/>
              </a:solidFill>
              <a:latin typeface="微软雅黑" panose="020B0503020204020204" pitchFamily="34" charset="-122"/>
              <a:cs typeface="微软雅黑" panose="020B0503020204020204" pitchFamily="34" charset="-122"/>
            </a:endParaRPr>
          </a:p>
          <a:p>
            <a:r>
              <a:rPr sz="2400">
                <a:solidFill>
                  <a:schemeClr val="tx1"/>
                </a:solidFill>
                <a:latin typeface="微软雅黑" panose="020B0503020204020204" pitchFamily="34" charset="-122"/>
                <a:cs typeface="微软雅黑" panose="020B0503020204020204" pitchFamily="34" charset="-122"/>
              </a:rPr>
              <a:t>疏水性信号分子（甾体类激素</a:t>
            </a:r>
            <a:r>
              <a:rPr lang="en-US" altLang="zh-CN" sz="2400">
                <a:solidFill>
                  <a:schemeClr val="tx1"/>
                </a:solidFill>
                <a:latin typeface="微软雅黑" panose="020B0503020204020204" pitchFamily="34" charset="-122"/>
                <a:cs typeface="微软雅黑" panose="020B0503020204020204" pitchFamily="34" charset="-122"/>
              </a:rPr>
              <a:t>,</a:t>
            </a:r>
            <a:r>
              <a:rPr sz="2400">
                <a:solidFill>
                  <a:schemeClr val="tx1"/>
                </a:solidFill>
                <a:latin typeface="微软雅黑" panose="020B0503020204020204" pitchFamily="34" charset="-122"/>
                <a:cs typeface="微软雅黑" panose="020B0503020204020204" pitchFamily="34" charset="-122"/>
              </a:rPr>
              <a:t>甲状腺素，穿过细胞膜表达）</a:t>
            </a:r>
            <a:endParaRPr sz="2400">
              <a:solidFill>
                <a:schemeClr val="tx1"/>
              </a:solidFill>
              <a:latin typeface="微软雅黑" panose="020B0503020204020204" pitchFamily="34" charset="-122"/>
              <a:cs typeface="微软雅黑" panose="020B0503020204020204" pitchFamily="34" charset="-122"/>
            </a:endParaRPr>
          </a:p>
          <a:p>
            <a:r>
              <a:rPr sz="2400">
                <a:solidFill>
                  <a:schemeClr val="tx1"/>
                </a:solidFill>
                <a:latin typeface="微软雅黑" panose="020B0503020204020204" pitchFamily="34" charset="-122"/>
                <a:cs typeface="微软雅黑" panose="020B0503020204020204" pitchFamily="34" charset="-122"/>
              </a:rPr>
              <a:t>亲水性信号分子（神经递质</a:t>
            </a:r>
            <a:r>
              <a:rPr lang="en-US" altLang="zh-CN" sz="2400">
                <a:solidFill>
                  <a:schemeClr val="tx1"/>
                </a:solidFill>
                <a:latin typeface="微软雅黑" panose="020B0503020204020204" pitchFamily="34" charset="-122"/>
                <a:cs typeface="微软雅黑" panose="020B0503020204020204" pitchFamily="34" charset="-122"/>
              </a:rPr>
              <a:t>,</a:t>
            </a:r>
            <a:r>
              <a:rPr sz="2400">
                <a:solidFill>
                  <a:schemeClr val="tx1"/>
                </a:solidFill>
                <a:latin typeface="微软雅黑" panose="020B0503020204020204" pitchFamily="34" charset="-122"/>
                <a:cs typeface="微软雅黑" panose="020B0503020204020204" pitchFamily="34" charset="-122"/>
              </a:rPr>
              <a:t>局部介质和多数蛋白类激素，依赖细胞表面受体表达）</a:t>
            </a:r>
            <a:endParaRPr sz="2400">
              <a:solidFill>
                <a:schemeClr val="tx1"/>
              </a:solidFill>
              <a:latin typeface="微软雅黑" panose="020B0503020204020204" pitchFamily="34" charset="-122"/>
              <a:cs typeface="微软雅黑" panose="020B0503020204020204" pitchFamily="34" charset="-122"/>
            </a:endParaRPr>
          </a:p>
          <a:p>
            <a:r>
              <a:rPr sz="2400">
                <a:solidFill>
                  <a:schemeClr val="tx1"/>
                </a:solidFill>
                <a:latin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cs typeface="微软雅黑" panose="020B0503020204020204" pitchFamily="34" charset="-122"/>
              </a:rPr>
              <a:t>2</a:t>
            </a:r>
            <a:r>
              <a:rPr sz="2400">
                <a:solidFill>
                  <a:schemeClr val="tx1"/>
                </a:solidFill>
                <a:latin typeface="微软雅黑" panose="020B0503020204020204" pitchFamily="34" charset="-122"/>
                <a:cs typeface="微软雅黑" panose="020B0503020204020204" pitchFamily="34" charset="-122"/>
              </a:rPr>
              <a:t>）根据功能和传递形式分类：</a:t>
            </a:r>
            <a:endParaRPr sz="2400">
              <a:solidFill>
                <a:schemeClr val="tx1"/>
              </a:solidFill>
              <a:latin typeface="微软雅黑" panose="020B0503020204020204" pitchFamily="34" charset="-122"/>
              <a:cs typeface="微软雅黑" panose="020B0503020204020204" pitchFamily="34" charset="-122"/>
            </a:endParaRPr>
          </a:p>
          <a:p>
            <a:r>
              <a:rPr sz="2400">
                <a:solidFill>
                  <a:schemeClr val="tx1"/>
                </a:solidFill>
                <a:latin typeface="微软雅黑" panose="020B0503020204020204" pitchFamily="34" charset="-122"/>
                <a:cs typeface="微软雅黑" panose="020B0503020204020204" pitchFamily="34" charset="-122"/>
              </a:rPr>
              <a:t>激素，局部介质，神经递质，接触依赖性信号</a:t>
            </a:r>
            <a:endParaRPr sz="2400">
              <a:solidFill>
                <a:schemeClr val="tx1"/>
              </a:solidFill>
              <a:latin typeface="微软雅黑" panose="020B0503020204020204" pitchFamily="34" charset="-122"/>
              <a:cs typeface="微软雅黑" panose="020B0503020204020204" pitchFamily="34" charset="-122"/>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14395" y="527755"/>
            <a:ext cx="10969200" cy="705600"/>
          </a:xfrm>
        </p:spPr>
        <p:txBody>
          <a:bodyPr/>
          <a:p>
            <a:r>
              <a:rPr lang="zh-CN" altLang="en-US"/>
              <a:t>受体</a:t>
            </a:r>
            <a:endParaRPr lang="zh-CN" altLang="en-US"/>
          </a:p>
        </p:txBody>
      </p:sp>
      <p:sp>
        <p:nvSpPr>
          <p:cNvPr id="3" name="内容占位符 2"/>
          <p:cNvSpPr>
            <a:spLocks noGrp="1"/>
          </p:cNvSpPr>
          <p:nvPr>
            <p:ph idx="1"/>
          </p:nvPr>
        </p:nvSpPr>
        <p:spPr>
          <a:xfrm>
            <a:off x="213360" y="1313815"/>
            <a:ext cx="5099685" cy="4759325"/>
          </a:xfrm>
        </p:spPr>
        <p:txBody>
          <a:bodyPr>
            <a:noAutofit/>
          </a:bodyPr>
          <a:p>
            <a:r>
              <a:rPr sz="2400">
                <a:sym typeface="+mn-ea"/>
              </a:rPr>
              <a:t>根据细胞定位：</a:t>
            </a:r>
            <a:endParaRPr sz="2400">
              <a:sym typeface="+mn-ea"/>
            </a:endParaRPr>
          </a:p>
          <a:p>
            <a:r>
              <a:rPr sz="2400">
                <a:sym typeface="+mn-ea"/>
              </a:rPr>
              <a:t>（</a:t>
            </a:r>
            <a:r>
              <a:rPr lang="en-US" altLang="zh-CN" sz="2400">
                <a:sym typeface="+mn-ea"/>
              </a:rPr>
              <a:t>1</a:t>
            </a:r>
            <a:r>
              <a:rPr sz="2400">
                <a:sym typeface="+mn-ea"/>
              </a:rPr>
              <a:t>）细胞内受体</a:t>
            </a:r>
            <a:endParaRPr sz="2400">
              <a:sym typeface="+mn-ea"/>
            </a:endParaRPr>
          </a:p>
          <a:p>
            <a:r>
              <a:rPr sz="2400">
                <a:sym typeface="+mn-ea"/>
              </a:rPr>
              <a:t>（</a:t>
            </a:r>
            <a:r>
              <a:rPr lang="en-US" altLang="zh-CN" sz="2400">
                <a:sym typeface="+mn-ea"/>
              </a:rPr>
              <a:t>2</a:t>
            </a:r>
            <a:r>
              <a:rPr sz="2400">
                <a:sym typeface="+mn-ea"/>
              </a:rPr>
              <a:t>）细胞表面受体：</a:t>
            </a:r>
            <a:r>
              <a:rPr lang="zh-CN" altLang="en-US" sz="2400"/>
              <a:t>细胞表面受体依据信号转导机制和蛋白类型分类</a:t>
            </a:r>
            <a:endParaRPr lang="zh-CN" altLang="en-US" sz="2400"/>
          </a:p>
          <a:p>
            <a:r>
              <a:rPr lang="en-US" altLang="zh-CN" sz="2400"/>
              <a:t>A. </a:t>
            </a:r>
            <a:r>
              <a:rPr sz="2400"/>
              <a:t>离子通道偶联受体</a:t>
            </a:r>
            <a:endParaRPr sz="2400"/>
          </a:p>
          <a:p>
            <a:r>
              <a:rPr lang="en-US" altLang="zh-CN" sz="2400"/>
              <a:t>B. G</a:t>
            </a:r>
            <a:r>
              <a:rPr sz="2400"/>
              <a:t>蛋白偶联受体</a:t>
            </a:r>
            <a:endParaRPr sz="2400"/>
          </a:p>
          <a:p>
            <a:r>
              <a:rPr lang="en-US" altLang="zh-CN" sz="2400"/>
              <a:t>C. </a:t>
            </a:r>
            <a:r>
              <a:rPr sz="2400"/>
              <a:t>酶联受体</a:t>
            </a:r>
            <a:endParaRPr sz="2400"/>
          </a:p>
          <a:p>
            <a:endParaRPr lang="en-US" altLang="zh-CN" sz="2400"/>
          </a:p>
        </p:txBody>
      </p:sp>
      <p:pic>
        <p:nvPicPr>
          <p:cNvPr id="4" name="图片 3"/>
          <p:cNvPicPr>
            <a:picLocks noChangeAspect="1"/>
          </p:cNvPicPr>
          <p:nvPr/>
        </p:nvPicPr>
        <p:blipFill>
          <a:blip r:embed="rId1"/>
          <a:stretch>
            <a:fillRect/>
          </a:stretch>
        </p:blipFill>
        <p:spPr>
          <a:xfrm rot="16200000">
            <a:off x="6466840" y="-409575"/>
            <a:ext cx="4550410" cy="685800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受体作用的基本模式</a:t>
            </a:r>
            <a:endParaRPr lang="zh-CN" altLang="en-US"/>
          </a:p>
        </p:txBody>
      </p:sp>
      <p:sp>
        <p:nvSpPr>
          <p:cNvPr id="3" name="内容占位符 2"/>
          <p:cNvSpPr>
            <a:spLocks noGrp="1"/>
          </p:cNvSpPr>
          <p:nvPr>
            <p:ph idx="1"/>
          </p:nvPr>
        </p:nvSpPr>
        <p:spPr>
          <a:xfrm>
            <a:off x="608330" y="1490345"/>
            <a:ext cx="5123180" cy="4759325"/>
          </a:xfrm>
        </p:spPr>
        <p:txBody>
          <a:bodyPr>
            <a:normAutofit lnSpcReduction="10000"/>
          </a:bodyPr>
          <a:p>
            <a:r>
              <a:rPr lang="zh-CN" altLang="en-US"/>
              <a:t>所有的受体，都至少需要两个功能域：结合配体的功能域（结合特异性）、产生效应的功能域（效应特异性）。效应的产生依赖于信号转导，效应的形式基本如右：</a:t>
            </a:r>
            <a:endParaRPr lang="zh-CN" altLang="en-US"/>
          </a:p>
          <a:p>
            <a:endParaRPr lang="zh-CN" altLang="en-US"/>
          </a:p>
          <a:p>
            <a:r>
              <a:rPr lang="zh-CN" altLang="en-US"/>
              <a:t>需要注意的是，信号分子和受体的对应关系并非一对一，同一信号分子在结合受体不同时，产生的效应可能是不一样的。乙酰胆碱对于骨骼肌为收缩效应，对于心肌细胞则为降低收缩频率，对唾液腺则是引起分泌。同样的，对于同一受体，结合不同的信号分子时也是可以产生不同效应的。</a:t>
            </a:r>
            <a:endParaRPr lang="zh-CN" altLang="en-US"/>
          </a:p>
        </p:txBody>
      </p:sp>
      <p:pic>
        <p:nvPicPr>
          <p:cNvPr id="4" name="图片 3"/>
          <p:cNvPicPr>
            <a:picLocks noChangeAspect="1"/>
          </p:cNvPicPr>
          <p:nvPr/>
        </p:nvPicPr>
        <p:blipFill>
          <a:blip r:embed="rId1"/>
          <a:stretch>
            <a:fillRect/>
          </a:stretch>
        </p:blipFill>
        <p:spPr>
          <a:xfrm>
            <a:off x="6711950" y="146685"/>
            <a:ext cx="4281805" cy="644271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271215"/>
            <a:ext cx="10969200" cy="705600"/>
          </a:xfrm>
        </p:spPr>
        <p:txBody>
          <a:bodyPr/>
          <a:p>
            <a:r>
              <a:rPr lang="zh-CN" altLang="en-US"/>
              <a:t>第二信使</a:t>
            </a:r>
            <a:endParaRPr lang="zh-CN" altLang="en-US"/>
          </a:p>
        </p:txBody>
      </p:sp>
      <p:sp>
        <p:nvSpPr>
          <p:cNvPr id="3" name="内容占位符 2"/>
          <p:cNvSpPr>
            <a:spLocks noGrp="1"/>
          </p:cNvSpPr>
          <p:nvPr>
            <p:ph idx="1"/>
          </p:nvPr>
        </p:nvSpPr>
        <p:spPr>
          <a:xfrm>
            <a:off x="1336040" y="1108710"/>
            <a:ext cx="9513570" cy="5059680"/>
          </a:xfrm>
        </p:spPr>
        <p:txBody>
          <a:bodyPr>
            <a:noAutofit/>
          </a:bodyPr>
          <a:p>
            <a:r>
              <a:rPr lang="en-US" altLang="zh-CN" sz="2400"/>
              <a:t>       </a:t>
            </a:r>
            <a:r>
              <a:rPr lang="zh-CN" altLang="en-US" sz="2400"/>
              <a:t>我们前面所讲多数的信号分子，作用于细胞表面受体，但无法进入细胞，我们将其称为第一信使；在细胞内需要依赖于第二信使产生的胞内信号才能引起对应的生理效应，同时，多数情况下，第二信使的降解是一次信号作用终止的标志。</a:t>
            </a:r>
            <a:endParaRPr lang="zh-CN" altLang="en-US" sz="2400"/>
          </a:p>
          <a:p>
            <a:endParaRPr lang="zh-CN" altLang="en-US" sz="2400"/>
          </a:p>
          <a:p>
            <a:r>
              <a:rPr lang="zh-CN" altLang="en-US" sz="2400"/>
              <a:t>第二信使的功能应当理解为：携带和放大信号</a:t>
            </a:r>
            <a:endParaRPr lang="zh-CN" altLang="en-US" sz="2400"/>
          </a:p>
          <a:p>
            <a:r>
              <a:rPr sz="2400">
                <a:solidFill>
                  <a:srgbClr val="FF0000"/>
                </a:solidFill>
              </a:rPr>
              <a:t>常见的第二信使：</a:t>
            </a:r>
            <a:r>
              <a:rPr lang="en-US" altLang="zh-CN" sz="2400">
                <a:solidFill>
                  <a:srgbClr val="FF0000"/>
                </a:solidFill>
              </a:rPr>
              <a:t>cAMP</a:t>
            </a:r>
            <a:r>
              <a:rPr sz="2400">
                <a:solidFill>
                  <a:srgbClr val="FF0000"/>
                </a:solidFill>
              </a:rPr>
              <a:t>、</a:t>
            </a:r>
            <a:r>
              <a:rPr lang="en-US" altLang="zh-CN" sz="2400">
                <a:solidFill>
                  <a:srgbClr val="FF0000"/>
                </a:solidFill>
              </a:rPr>
              <a:t>cGMP</a:t>
            </a:r>
            <a:r>
              <a:rPr sz="2400">
                <a:solidFill>
                  <a:srgbClr val="FF0000"/>
                </a:solidFill>
              </a:rPr>
              <a:t>、</a:t>
            </a:r>
            <a:r>
              <a:rPr lang="en-US" altLang="zh-CN" sz="2400">
                <a:solidFill>
                  <a:srgbClr val="FF0000"/>
                </a:solidFill>
              </a:rPr>
              <a:t>IP</a:t>
            </a:r>
            <a:r>
              <a:rPr lang="en-US" altLang="zh-CN" sz="2400" baseline="-25000">
                <a:solidFill>
                  <a:srgbClr val="FF0000"/>
                </a:solidFill>
              </a:rPr>
              <a:t>3</a:t>
            </a:r>
            <a:r>
              <a:rPr sz="2400">
                <a:solidFill>
                  <a:srgbClr val="FF0000"/>
                </a:solidFill>
              </a:rPr>
              <a:t>、</a:t>
            </a:r>
            <a:r>
              <a:rPr lang="en-US" altLang="zh-CN" sz="2400">
                <a:solidFill>
                  <a:srgbClr val="FF0000"/>
                </a:solidFill>
              </a:rPr>
              <a:t>DAG</a:t>
            </a:r>
            <a:r>
              <a:rPr sz="2400">
                <a:solidFill>
                  <a:srgbClr val="FF0000"/>
                </a:solidFill>
              </a:rPr>
              <a:t>（</a:t>
            </a:r>
            <a:r>
              <a:rPr lang="en-US" altLang="zh-CN" sz="2400">
                <a:solidFill>
                  <a:srgbClr val="FF0000"/>
                </a:solidFill>
              </a:rPr>
              <a:t>1,2-</a:t>
            </a:r>
            <a:r>
              <a:rPr sz="2400">
                <a:solidFill>
                  <a:srgbClr val="FF0000"/>
                </a:solidFill>
              </a:rPr>
              <a:t>二酰甘油）</a:t>
            </a:r>
            <a:r>
              <a:rPr lang="en-US" altLang="zh-CN" sz="2400">
                <a:solidFill>
                  <a:srgbClr val="FF0000"/>
                </a:solidFill>
              </a:rPr>
              <a:t>Ca</a:t>
            </a:r>
            <a:r>
              <a:rPr lang="en-US" altLang="zh-CN" sz="2400" baseline="30000">
                <a:solidFill>
                  <a:srgbClr val="FF0000"/>
                </a:solidFill>
              </a:rPr>
              <a:t>2+</a:t>
            </a:r>
            <a:r>
              <a:rPr lang="en-US" altLang="zh-CN" sz="2400">
                <a:solidFill>
                  <a:srgbClr val="FF0000"/>
                </a:solidFill>
              </a:rPr>
              <a:t>, PIP</a:t>
            </a:r>
            <a:r>
              <a:rPr lang="en-US" altLang="zh-CN" sz="2400" baseline="-25000">
                <a:solidFill>
                  <a:srgbClr val="FF0000"/>
                </a:solidFill>
              </a:rPr>
              <a:t>3</a:t>
            </a:r>
            <a:r>
              <a:rPr lang="en-US" altLang="zh-CN" sz="2400">
                <a:solidFill>
                  <a:srgbClr val="FF0000"/>
                </a:solidFill>
              </a:rPr>
              <a:t>(3,4,5-</a:t>
            </a:r>
            <a:r>
              <a:rPr sz="2400">
                <a:solidFill>
                  <a:srgbClr val="FF0000"/>
                </a:solidFill>
              </a:rPr>
              <a:t>三磷酸脂酰肌醇</a:t>
            </a:r>
            <a:r>
              <a:rPr lang="en-US" altLang="zh-CN" sz="2400">
                <a:solidFill>
                  <a:srgbClr val="FF0000"/>
                </a:solidFill>
              </a:rPr>
              <a:t>)</a:t>
            </a:r>
            <a:endParaRPr lang="en-US" altLang="zh-CN" sz="2400">
              <a:solidFill>
                <a:srgbClr val="FF0000"/>
              </a:solidFill>
            </a:endParaRPr>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1604</Words>
  <Application>WPS 演示</Application>
  <PresentationFormat>宽屏</PresentationFormat>
  <Paragraphs>91</Paragraphs>
  <Slides>15</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Arial</vt:lpstr>
      <vt:lpstr>宋体</vt:lpstr>
      <vt:lpstr>Wingdings</vt:lpstr>
      <vt:lpstr>微软雅黑</vt:lpstr>
      <vt:lpstr>Arial Unicode MS</vt:lpstr>
      <vt:lpstr>Office 主题​​</vt:lpstr>
      <vt:lpstr>细胞信号转导</vt:lpstr>
      <vt:lpstr>PowerPoint 演示文稿</vt:lpstr>
      <vt:lpstr>PowerPoint 演示文稿</vt:lpstr>
      <vt:lpstr>细胞通讯</vt:lpstr>
      <vt:lpstr>细胞通讯</vt:lpstr>
      <vt:lpstr>信号分子与受体</vt:lpstr>
      <vt:lpstr>受体</vt:lpstr>
      <vt:lpstr>受体作用的基本模式</vt:lpstr>
      <vt:lpstr>第二信使</vt:lpstr>
      <vt:lpstr>PowerPoint 演示文稿</vt:lpstr>
      <vt:lpstr>分子开关机制</vt:lpstr>
      <vt:lpstr>PowerPoint 演示文稿</vt:lpstr>
      <vt:lpstr>信号转导系统的基本过程</vt:lpstr>
      <vt:lpstr>细胞内信号的放大</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Tsongfucius</cp:lastModifiedBy>
  <cp:revision>110</cp:revision>
  <dcterms:created xsi:type="dcterms:W3CDTF">2019-06-19T02:08:00Z</dcterms:created>
  <dcterms:modified xsi:type="dcterms:W3CDTF">2021-02-21T17:30:19Z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